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5" r:id="rId3"/>
    <p:sldId id="290" r:id="rId4"/>
    <p:sldId id="291" r:id="rId5"/>
    <p:sldId id="311" r:id="rId6"/>
    <p:sldId id="322" r:id="rId7"/>
    <p:sldId id="320" r:id="rId8"/>
    <p:sldId id="321" r:id="rId9"/>
    <p:sldId id="295" r:id="rId10"/>
    <p:sldId id="314" r:id="rId11"/>
    <p:sldId id="315" r:id="rId12"/>
    <p:sldId id="296" r:id="rId13"/>
    <p:sldId id="297" r:id="rId14"/>
    <p:sldId id="298" r:id="rId15"/>
    <p:sldId id="299" r:id="rId16"/>
    <p:sldId id="300" r:id="rId17"/>
    <p:sldId id="319" r:id="rId18"/>
    <p:sldId id="301" r:id="rId19"/>
    <p:sldId id="316" r:id="rId20"/>
    <p:sldId id="317" r:id="rId21"/>
    <p:sldId id="318" r:id="rId22"/>
    <p:sldId id="302" r:id="rId23"/>
  </p:sldIdLst>
  <p:sldSz cx="9144000" cy="6858000" type="screen4x3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36A"/>
    <a:srgbClr val="000000"/>
    <a:srgbClr val="1984CC"/>
    <a:srgbClr val="35759D"/>
    <a:srgbClr val="35B19D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5596" autoAdjust="0"/>
  </p:normalViewPr>
  <p:slideViewPr>
    <p:cSldViewPr>
      <p:cViewPr varScale="1">
        <p:scale>
          <a:sx n="88" d="100"/>
          <a:sy n="88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CB41B-98FD-4EAC-9A17-C7D90F9C9F7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1A8C4F-AAE1-419F-9BD8-C46EC1F6F54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Кроме того, СОС АНК обеспечивают взаимодействие институтов гражданского общества и власти в любых конфигурациях и форматах, осуществляют общественный контроль реализации местными государственными органами мероприятий по социально-экономическому развитию на местах, а также проводят мониторинг проблем населения. </a:t>
          </a:r>
        </a:p>
        <a:p>
          <a:pPr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dirty="0" smtClean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8E4365F4-381C-4F69-801D-A3941390ABD8}" type="parTrans" cxnId="{72318D17-AB80-41FF-AB48-EBD55FBFBECC}">
      <dgm:prSet/>
      <dgm:spPr/>
      <dgm:t>
        <a:bodyPr/>
        <a:lstStyle/>
        <a:p>
          <a:endParaRPr lang="ru-RU"/>
        </a:p>
      </dgm:t>
    </dgm:pt>
    <dgm:pt modelId="{36BAF0BA-2487-4CF1-BF5C-A8E1CE63C2DE}" type="sibTrans" cxnId="{72318D17-AB80-41FF-AB48-EBD55FBFBECC}">
      <dgm:prSet/>
      <dgm:spPr/>
      <dgm:t>
        <a:bodyPr/>
        <a:lstStyle/>
        <a:p>
          <a:endParaRPr lang="ru-RU"/>
        </a:p>
      </dgm:t>
    </dgm:pt>
    <dgm:pt modelId="{20B1374B-2A13-4FB2-8AEF-1383CFDD9C53}">
      <dgm:prSet/>
      <dgm:spPr/>
      <dgm:t>
        <a:bodyPr/>
        <a:lstStyle/>
        <a:p>
          <a:endParaRPr lang="ru-RU"/>
        </a:p>
      </dgm:t>
    </dgm:pt>
    <dgm:pt modelId="{BD4BB9FC-491D-40AA-A3D0-59A869B0812D}" type="parTrans" cxnId="{A4F1BBD3-8B92-4C17-9735-8AA8D0E5B724}">
      <dgm:prSet/>
      <dgm:spPr/>
      <dgm:t>
        <a:bodyPr/>
        <a:lstStyle/>
        <a:p>
          <a:endParaRPr lang="ru-RU"/>
        </a:p>
      </dgm:t>
    </dgm:pt>
    <dgm:pt modelId="{99EE4AD0-2FD5-4E06-A52E-8DE0D38EFB07}" type="sibTrans" cxnId="{A4F1BBD3-8B92-4C17-9735-8AA8D0E5B724}">
      <dgm:prSet/>
      <dgm:spPr/>
      <dgm:t>
        <a:bodyPr/>
        <a:lstStyle/>
        <a:p>
          <a:endParaRPr lang="ru-RU"/>
        </a:p>
      </dgm:t>
    </dgm:pt>
    <dgm:pt modelId="{910E8669-3F2F-445E-A4C5-195D57CC5CE7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Целью деятельности СОС АНК является консолидация усилий гражданских институтов, общественных, политических и иных объединений в деле укрепления общественного согласия, общенационального единства, также формирование и развитие казахстанской идентичности. </a:t>
          </a:r>
        </a:p>
        <a:p>
          <a:endParaRPr lang="ru-RU" sz="1600" dirty="0" smtClean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CF0C7FDA-9F28-4516-BDC8-6FF254931890}" type="parTrans" cxnId="{925B057B-D134-4CCD-90C1-B58F3AEA8F04}">
      <dgm:prSet/>
      <dgm:spPr/>
      <dgm:t>
        <a:bodyPr/>
        <a:lstStyle/>
        <a:p>
          <a:endParaRPr lang="ru-RU"/>
        </a:p>
      </dgm:t>
    </dgm:pt>
    <dgm:pt modelId="{F23ACF5D-6CB3-48F5-83ED-F424C7E93CF5}" type="sibTrans" cxnId="{925B057B-D134-4CCD-90C1-B58F3AEA8F04}">
      <dgm:prSet/>
      <dgm:spPr/>
      <dgm:t>
        <a:bodyPr/>
        <a:lstStyle/>
        <a:p>
          <a:endParaRPr lang="ru-RU"/>
        </a:p>
      </dgm:t>
    </dgm:pt>
    <dgm:pt modelId="{DA98B6A4-1036-4778-AFD5-5E9F4EB9D74C}" type="pres">
      <dgm:prSet presAssocID="{E4CCB41B-98FD-4EAC-9A17-C7D90F9C9F7C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F30B4D4-08B7-4CF5-950E-E36A7A19AEFA}" type="pres">
      <dgm:prSet presAssocID="{E4CCB41B-98FD-4EAC-9A17-C7D90F9C9F7C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28275-A4F0-41F6-8BF3-356B7588F19B}" type="pres">
      <dgm:prSet presAssocID="{E4CCB41B-98FD-4EAC-9A17-C7D90F9C9F7C}" presName="LeftNode" presStyleLbl="bgImgPlace1" presStyleIdx="0" presStyleCnt="2" custScaleX="171620" custScaleY="87694" custLinFactNeighborX="-56058" custLinFactNeighborY="-668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BE414B7B-767E-470D-A90E-D037A988B12F}" type="pres">
      <dgm:prSet presAssocID="{E4CCB41B-98FD-4EAC-9A17-C7D90F9C9F7C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38BB2-25C4-429B-A723-77962969BF7B}" type="pres">
      <dgm:prSet presAssocID="{E4CCB41B-98FD-4EAC-9A17-C7D90F9C9F7C}" presName="RightNode" presStyleLbl="bgImgPlace1" presStyleIdx="1" presStyleCnt="2" custScaleX="158806" custScaleY="87694" custLinFactNeighborX="56058" custLinFactNeighborY="-66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F547A16-EC5F-4944-B6F8-D4CCE17BFE97}" type="pres">
      <dgm:prSet presAssocID="{E4CCB41B-98FD-4EAC-9A17-C7D90F9C9F7C}" presName="TopArrow" presStyleLbl="node1" presStyleIdx="0" presStyleCnt="2"/>
      <dgm:spPr/>
    </dgm:pt>
    <dgm:pt modelId="{B764417B-69D5-49C4-861A-6BDA6048E834}" type="pres">
      <dgm:prSet presAssocID="{E4CCB41B-98FD-4EAC-9A17-C7D90F9C9F7C}" presName="BottomArrow" presStyleLbl="node1" presStyleIdx="1" presStyleCnt="2"/>
      <dgm:spPr/>
    </dgm:pt>
  </dgm:ptLst>
  <dgm:cxnLst>
    <dgm:cxn modelId="{A389402E-692B-4232-BDEE-7B20ECD9680A}" type="presOf" srcId="{E4CCB41B-98FD-4EAC-9A17-C7D90F9C9F7C}" destId="{DA98B6A4-1036-4778-AFD5-5E9F4EB9D74C}" srcOrd="0" destOrd="0" presId="urn:microsoft.com/office/officeart/2009/layout/ReverseList"/>
    <dgm:cxn modelId="{5B870EF6-7686-40B5-B049-93354A28FEF3}" type="presOf" srcId="{831A8C4F-AAE1-419F-9BD8-C46EC1F6F54F}" destId="{0F30B4D4-08B7-4CF5-950E-E36A7A19AEFA}" srcOrd="0" destOrd="0" presId="urn:microsoft.com/office/officeart/2009/layout/ReverseList"/>
    <dgm:cxn modelId="{E777D8C0-CDB2-4BFC-8742-A7AFE7CD7750}" type="presOf" srcId="{910E8669-3F2F-445E-A4C5-195D57CC5CE7}" destId="{4C738BB2-25C4-429B-A723-77962969BF7B}" srcOrd="1" destOrd="0" presId="urn:microsoft.com/office/officeart/2009/layout/ReverseList"/>
    <dgm:cxn modelId="{72318D17-AB80-41FF-AB48-EBD55FBFBECC}" srcId="{E4CCB41B-98FD-4EAC-9A17-C7D90F9C9F7C}" destId="{831A8C4F-AAE1-419F-9BD8-C46EC1F6F54F}" srcOrd="0" destOrd="0" parTransId="{8E4365F4-381C-4F69-801D-A3941390ABD8}" sibTransId="{36BAF0BA-2487-4CF1-BF5C-A8E1CE63C2DE}"/>
    <dgm:cxn modelId="{925B057B-D134-4CCD-90C1-B58F3AEA8F04}" srcId="{E4CCB41B-98FD-4EAC-9A17-C7D90F9C9F7C}" destId="{910E8669-3F2F-445E-A4C5-195D57CC5CE7}" srcOrd="1" destOrd="0" parTransId="{CF0C7FDA-9F28-4516-BDC8-6FF254931890}" sibTransId="{F23ACF5D-6CB3-48F5-83ED-F424C7E93CF5}"/>
    <dgm:cxn modelId="{639CDBE2-4910-487E-A901-6802E0EA3137}" type="presOf" srcId="{910E8669-3F2F-445E-A4C5-195D57CC5CE7}" destId="{BE414B7B-767E-470D-A90E-D037A988B12F}" srcOrd="0" destOrd="0" presId="urn:microsoft.com/office/officeart/2009/layout/ReverseList"/>
    <dgm:cxn modelId="{CC067060-F19F-4E70-8126-AB1B136E6515}" type="presOf" srcId="{831A8C4F-AAE1-419F-9BD8-C46EC1F6F54F}" destId="{F6428275-A4F0-41F6-8BF3-356B7588F19B}" srcOrd="1" destOrd="0" presId="urn:microsoft.com/office/officeart/2009/layout/ReverseList"/>
    <dgm:cxn modelId="{A4F1BBD3-8B92-4C17-9735-8AA8D0E5B724}" srcId="{E4CCB41B-98FD-4EAC-9A17-C7D90F9C9F7C}" destId="{20B1374B-2A13-4FB2-8AEF-1383CFDD9C53}" srcOrd="2" destOrd="0" parTransId="{BD4BB9FC-491D-40AA-A3D0-59A869B0812D}" sibTransId="{99EE4AD0-2FD5-4E06-A52E-8DE0D38EFB07}"/>
    <dgm:cxn modelId="{8285F7B0-5F6F-434C-A429-404810CAA648}" type="presParOf" srcId="{DA98B6A4-1036-4778-AFD5-5E9F4EB9D74C}" destId="{0F30B4D4-08B7-4CF5-950E-E36A7A19AEFA}" srcOrd="0" destOrd="0" presId="urn:microsoft.com/office/officeart/2009/layout/ReverseList"/>
    <dgm:cxn modelId="{7E041261-E557-4D2F-8C46-20D15E0D805F}" type="presParOf" srcId="{DA98B6A4-1036-4778-AFD5-5E9F4EB9D74C}" destId="{F6428275-A4F0-41F6-8BF3-356B7588F19B}" srcOrd="1" destOrd="0" presId="urn:microsoft.com/office/officeart/2009/layout/ReverseList"/>
    <dgm:cxn modelId="{416F2DC4-B7FC-466D-BC0A-661B223DED99}" type="presParOf" srcId="{DA98B6A4-1036-4778-AFD5-5E9F4EB9D74C}" destId="{BE414B7B-767E-470D-A90E-D037A988B12F}" srcOrd="2" destOrd="0" presId="urn:microsoft.com/office/officeart/2009/layout/ReverseList"/>
    <dgm:cxn modelId="{C2589A9A-EE33-45A0-B520-8244761FAF08}" type="presParOf" srcId="{DA98B6A4-1036-4778-AFD5-5E9F4EB9D74C}" destId="{4C738BB2-25C4-429B-A723-77962969BF7B}" srcOrd="3" destOrd="0" presId="urn:microsoft.com/office/officeart/2009/layout/ReverseList"/>
    <dgm:cxn modelId="{AD6BE88B-A1C4-40B9-B785-A40C673EB783}" type="presParOf" srcId="{DA98B6A4-1036-4778-AFD5-5E9F4EB9D74C}" destId="{9F547A16-EC5F-4944-B6F8-D4CCE17BFE97}" srcOrd="4" destOrd="0" presId="urn:microsoft.com/office/officeart/2009/layout/ReverseList"/>
    <dgm:cxn modelId="{3DAC842A-A8C0-40CE-B6D2-826DA350FD31}" type="presParOf" srcId="{DA98B6A4-1036-4778-AFD5-5E9F4EB9D74C}" destId="{B764417B-69D5-49C4-861A-6BDA6048E834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87A28C-E69E-4F9D-9BCF-D632285FE76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3E7784-CC16-4884-A320-2008A12DD886}">
      <dgm:prSet phldrT="[Текст]"/>
      <dgm:spPr/>
      <dgm:t>
        <a:bodyPr/>
        <a:lstStyle/>
        <a:p>
          <a:r>
            <a:rPr lang="ru-RU" b="1" u="sng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Первая</a:t>
          </a:r>
          <a:r>
            <a: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. </a:t>
          </a:r>
          <a:endParaRPr lang="ru-RU" dirty="0"/>
        </a:p>
      </dgm:t>
    </dgm:pt>
    <dgm:pt modelId="{15EE6177-EBE4-4147-9EAB-67ABC811A855}" type="parTrans" cxnId="{F4CCC04A-B756-409A-98EC-BBB63F97AA8B}">
      <dgm:prSet/>
      <dgm:spPr/>
      <dgm:t>
        <a:bodyPr/>
        <a:lstStyle/>
        <a:p>
          <a:endParaRPr lang="ru-RU"/>
        </a:p>
      </dgm:t>
    </dgm:pt>
    <dgm:pt modelId="{9D3A4609-EE0A-410F-ABEB-FC56B207D4CB}" type="sibTrans" cxnId="{F4CCC04A-B756-409A-98EC-BBB63F97AA8B}">
      <dgm:prSet/>
      <dgm:spPr/>
      <dgm:t>
        <a:bodyPr/>
        <a:lstStyle/>
        <a:p>
          <a:endParaRPr lang="ru-RU"/>
        </a:p>
      </dgm:t>
    </dgm:pt>
    <dgm:pt modelId="{6C8D1A32-62BC-4B7C-A415-DA1D74D05508}">
      <dgm:prSet/>
      <dgm:spPr/>
      <dgm:t>
        <a:bodyPr/>
        <a:lstStyle/>
        <a:p>
          <a:r>
            <a:rPr lang="ru-RU" b="1" u="sng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Второе</a:t>
          </a:r>
          <a:r>
            <a: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. </a:t>
          </a:r>
        </a:p>
      </dgm:t>
    </dgm:pt>
    <dgm:pt modelId="{1413EFAA-DC6C-496E-9C17-8CBDD3A77511}" type="parTrans" cxnId="{1A1B4848-0DE6-4991-B61A-B4A92212ABA7}">
      <dgm:prSet/>
      <dgm:spPr/>
      <dgm:t>
        <a:bodyPr/>
        <a:lstStyle/>
        <a:p>
          <a:endParaRPr lang="ru-RU"/>
        </a:p>
      </dgm:t>
    </dgm:pt>
    <dgm:pt modelId="{1B8AFE03-A30D-4352-AE5A-2448DBEDED3C}" type="sibTrans" cxnId="{1A1B4848-0DE6-4991-B61A-B4A92212ABA7}">
      <dgm:prSet/>
      <dgm:spPr/>
      <dgm:t>
        <a:bodyPr/>
        <a:lstStyle/>
        <a:p>
          <a:endParaRPr lang="ru-RU"/>
        </a:p>
      </dgm:t>
    </dgm:pt>
    <dgm:pt modelId="{B628F4F6-1456-41DF-B50E-50CD34611771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Создание </a:t>
          </a:r>
          <a:r>
            <a:rPr lang="ru-RU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условий и </a:t>
          </a:r>
          <a:r>
            <a:rPr lang="ru-RU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создание  </a:t>
          </a:r>
          <a:r>
            <a:rPr lang="ru-RU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площадки для обеспечения конструктивной дискуссии</a:t>
          </a:r>
          <a:r>
            <a: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в политико-правовом поле по самым острым и волнующим проблемам.</a:t>
          </a:r>
          <a:endParaRPr lang="ru-RU" dirty="0"/>
        </a:p>
      </dgm:t>
    </dgm:pt>
    <dgm:pt modelId="{D33C284D-90D1-4F36-8BC9-B2F765A6E564}" type="parTrans" cxnId="{3CC7E004-55C2-4D4F-992E-A07295A06EF7}">
      <dgm:prSet/>
      <dgm:spPr/>
      <dgm:t>
        <a:bodyPr/>
        <a:lstStyle/>
        <a:p>
          <a:endParaRPr lang="ru-RU"/>
        </a:p>
      </dgm:t>
    </dgm:pt>
    <dgm:pt modelId="{F1240FA4-559F-4E26-9365-14CBCE24BF5C}" type="sibTrans" cxnId="{3CC7E004-55C2-4D4F-992E-A07295A06EF7}">
      <dgm:prSet/>
      <dgm:spPr/>
      <dgm:t>
        <a:bodyPr/>
        <a:lstStyle/>
        <a:p>
          <a:endParaRPr lang="ru-RU"/>
        </a:p>
      </dgm:t>
    </dgm:pt>
    <dgm:pt modelId="{30A4832D-4A25-4C4D-BA1A-87B4DDF4E1FC}">
      <dgm:prSet/>
      <dgm:spPr/>
      <dgm:t>
        <a:bodyPr/>
        <a:lstStyle/>
        <a:p>
          <a:pPr algn="just"/>
          <a:r>
            <a:rPr lang="ru-RU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Аккумулирование всех позиций</a:t>
          </a:r>
          <a:r>
            <a: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и разногласий участников и сторон дискуссии и </a:t>
          </a:r>
          <a:r>
            <a:rPr lang="ru-RU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выработка общественного консенсуса по решению данной проблемы, либо подходам</a:t>
          </a:r>
          <a:r>
            <a: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к такому решению.</a:t>
          </a:r>
        </a:p>
      </dgm:t>
    </dgm:pt>
    <dgm:pt modelId="{E3D6819F-8D17-40AE-8712-938ED983F9D8}" type="parTrans" cxnId="{A2AE6858-C7BB-40B7-8297-4499B5CCD5EE}">
      <dgm:prSet/>
      <dgm:spPr/>
      <dgm:t>
        <a:bodyPr/>
        <a:lstStyle/>
        <a:p>
          <a:endParaRPr lang="ru-RU"/>
        </a:p>
      </dgm:t>
    </dgm:pt>
    <dgm:pt modelId="{D2991B29-B46E-4130-9A4D-6B192FCDCA34}" type="sibTrans" cxnId="{A2AE6858-C7BB-40B7-8297-4499B5CCD5EE}">
      <dgm:prSet/>
      <dgm:spPr/>
      <dgm:t>
        <a:bodyPr/>
        <a:lstStyle/>
        <a:p>
          <a:endParaRPr lang="ru-RU"/>
        </a:p>
      </dgm:t>
    </dgm:pt>
    <dgm:pt modelId="{740357F5-ED81-4D8E-9D84-830317D18EFA}" type="pres">
      <dgm:prSet presAssocID="{DD87A28C-E69E-4F9D-9BCF-D632285FE76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E119A1-DFBC-444D-83B1-A80219060725}" type="pres">
      <dgm:prSet presAssocID="{843E7784-CC16-4884-A320-2008A12DD886}" presName="posSpace" presStyleCnt="0"/>
      <dgm:spPr/>
    </dgm:pt>
    <dgm:pt modelId="{775C3446-BCE0-45BA-8AF4-C4FA522AD0CE}" type="pres">
      <dgm:prSet presAssocID="{843E7784-CC16-4884-A320-2008A12DD886}" presName="vertFlow" presStyleCnt="0"/>
      <dgm:spPr/>
    </dgm:pt>
    <dgm:pt modelId="{94E1D5AA-76B2-43E5-8F1C-F11E4BB5AB73}" type="pres">
      <dgm:prSet presAssocID="{843E7784-CC16-4884-A320-2008A12DD886}" presName="topSpace" presStyleCnt="0"/>
      <dgm:spPr/>
    </dgm:pt>
    <dgm:pt modelId="{90393F66-6494-43E0-8B44-727592779199}" type="pres">
      <dgm:prSet presAssocID="{843E7784-CC16-4884-A320-2008A12DD886}" presName="firstComp" presStyleCnt="0"/>
      <dgm:spPr/>
    </dgm:pt>
    <dgm:pt modelId="{3CE9D9F3-1360-405A-8F22-B50B75D3BBBD}" type="pres">
      <dgm:prSet presAssocID="{843E7784-CC16-4884-A320-2008A12DD886}" presName="firstChild" presStyleLbl="bgAccFollowNode1" presStyleIdx="0" presStyleCnt="2" custScaleX="116736" custScaleY="118660"/>
      <dgm:spPr/>
      <dgm:t>
        <a:bodyPr/>
        <a:lstStyle/>
        <a:p>
          <a:endParaRPr lang="ru-RU"/>
        </a:p>
      </dgm:t>
    </dgm:pt>
    <dgm:pt modelId="{D23FC5F4-109B-4469-BAEF-F117F965E925}" type="pres">
      <dgm:prSet presAssocID="{843E7784-CC16-4884-A320-2008A12DD88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A9EF3-6875-46DF-B392-501D63435FC3}" type="pres">
      <dgm:prSet presAssocID="{843E7784-CC16-4884-A320-2008A12DD886}" presName="negSpace" presStyleCnt="0"/>
      <dgm:spPr/>
    </dgm:pt>
    <dgm:pt modelId="{6A43E88E-5D77-4898-813D-6A742245E84F}" type="pres">
      <dgm:prSet presAssocID="{843E7784-CC16-4884-A320-2008A12DD886}" presName="circle" presStyleLbl="node1" presStyleIdx="0" presStyleCnt="2" custScaleX="72378" custScaleY="68251" custLinFactNeighborX="-5940" custLinFactNeighborY="993"/>
      <dgm:spPr/>
      <dgm:t>
        <a:bodyPr/>
        <a:lstStyle/>
        <a:p>
          <a:endParaRPr lang="ru-RU"/>
        </a:p>
      </dgm:t>
    </dgm:pt>
    <dgm:pt modelId="{15EFF8D5-764E-47D8-A69B-9085B197A816}" type="pres">
      <dgm:prSet presAssocID="{9D3A4609-EE0A-410F-ABEB-FC56B207D4CB}" presName="transSpace" presStyleCnt="0"/>
      <dgm:spPr/>
    </dgm:pt>
    <dgm:pt modelId="{705FB636-6FEE-43BA-9D82-8A66082D9A88}" type="pres">
      <dgm:prSet presAssocID="{6C8D1A32-62BC-4B7C-A415-DA1D74D05508}" presName="posSpace" presStyleCnt="0"/>
      <dgm:spPr/>
    </dgm:pt>
    <dgm:pt modelId="{0A0E76D5-F8E8-4AD1-B9FC-4AFC2E39120B}" type="pres">
      <dgm:prSet presAssocID="{6C8D1A32-62BC-4B7C-A415-DA1D74D05508}" presName="vertFlow" presStyleCnt="0"/>
      <dgm:spPr/>
    </dgm:pt>
    <dgm:pt modelId="{9F1C7E07-AAC8-468A-B8A5-607DF4706F79}" type="pres">
      <dgm:prSet presAssocID="{6C8D1A32-62BC-4B7C-A415-DA1D74D05508}" presName="topSpace" presStyleCnt="0"/>
      <dgm:spPr/>
    </dgm:pt>
    <dgm:pt modelId="{010DFC7C-7424-4412-A889-E31B12FD46EF}" type="pres">
      <dgm:prSet presAssocID="{6C8D1A32-62BC-4B7C-A415-DA1D74D05508}" presName="firstComp" presStyleCnt="0"/>
      <dgm:spPr/>
    </dgm:pt>
    <dgm:pt modelId="{C12883B5-5E87-4637-B369-F49135870288}" type="pres">
      <dgm:prSet presAssocID="{6C8D1A32-62BC-4B7C-A415-DA1D74D05508}" presName="firstChild" presStyleLbl="bgAccFollowNode1" presStyleIdx="1" presStyleCnt="2" custScaleX="116736" custScaleY="118660" custLinFactNeighborX="-22311" custLinFactNeighborY="2238"/>
      <dgm:spPr/>
      <dgm:t>
        <a:bodyPr/>
        <a:lstStyle/>
        <a:p>
          <a:endParaRPr lang="ru-RU"/>
        </a:p>
      </dgm:t>
    </dgm:pt>
    <dgm:pt modelId="{3DF9DB11-AC0E-415A-9A9E-7CBED88B1812}" type="pres">
      <dgm:prSet presAssocID="{6C8D1A32-62BC-4B7C-A415-DA1D74D05508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8C49C-6299-4D21-BF51-83BE68F5F8E2}" type="pres">
      <dgm:prSet presAssocID="{6C8D1A32-62BC-4B7C-A415-DA1D74D05508}" presName="negSpace" presStyleCnt="0"/>
      <dgm:spPr/>
    </dgm:pt>
    <dgm:pt modelId="{6DCFBD52-7269-46C2-857B-04269AB05449}" type="pres">
      <dgm:prSet presAssocID="{6C8D1A32-62BC-4B7C-A415-DA1D74D05508}" presName="circle" presStyleLbl="node1" presStyleIdx="1" presStyleCnt="2" custScaleX="72378" custScaleY="68251" custLinFactNeighborX="-18413" custLinFactNeighborY="993"/>
      <dgm:spPr/>
      <dgm:t>
        <a:bodyPr/>
        <a:lstStyle/>
        <a:p>
          <a:endParaRPr lang="ru-RU"/>
        </a:p>
      </dgm:t>
    </dgm:pt>
  </dgm:ptLst>
  <dgm:cxnLst>
    <dgm:cxn modelId="{1A1B4848-0DE6-4991-B61A-B4A92212ABA7}" srcId="{DD87A28C-E69E-4F9D-9BCF-D632285FE768}" destId="{6C8D1A32-62BC-4B7C-A415-DA1D74D05508}" srcOrd="1" destOrd="0" parTransId="{1413EFAA-DC6C-496E-9C17-8CBDD3A77511}" sibTransId="{1B8AFE03-A30D-4352-AE5A-2448DBEDED3C}"/>
    <dgm:cxn modelId="{CE8E8C1C-2DCF-42FA-9A9B-2823C3E33E04}" type="presOf" srcId="{843E7784-CC16-4884-A320-2008A12DD886}" destId="{6A43E88E-5D77-4898-813D-6A742245E84F}" srcOrd="0" destOrd="0" presId="urn:microsoft.com/office/officeart/2005/8/layout/hList9"/>
    <dgm:cxn modelId="{3CC7E004-55C2-4D4F-992E-A07295A06EF7}" srcId="{843E7784-CC16-4884-A320-2008A12DD886}" destId="{B628F4F6-1456-41DF-B50E-50CD34611771}" srcOrd="0" destOrd="0" parTransId="{D33C284D-90D1-4F36-8BC9-B2F765A6E564}" sibTransId="{F1240FA4-559F-4E26-9365-14CBCE24BF5C}"/>
    <dgm:cxn modelId="{2BC2DF44-4EB9-4DEC-BE56-1BE2D3E53D22}" type="presOf" srcId="{DD87A28C-E69E-4F9D-9BCF-D632285FE768}" destId="{740357F5-ED81-4D8E-9D84-830317D18EFA}" srcOrd="0" destOrd="0" presId="urn:microsoft.com/office/officeart/2005/8/layout/hList9"/>
    <dgm:cxn modelId="{A2AE6858-C7BB-40B7-8297-4499B5CCD5EE}" srcId="{6C8D1A32-62BC-4B7C-A415-DA1D74D05508}" destId="{30A4832D-4A25-4C4D-BA1A-87B4DDF4E1FC}" srcOrd="0" destOrd="0" parTransId="{E3D6819F-8D17-40AE-8712-938ED983F9D8}" sibTransId="{D2991B29-B46E-4130-9A4D-6B192FCDCA34}"/>
    <dgm:cxn modelId="{219CCA11-1553-4C1B-96FA-078971954322}" type="presOf" srcId="{30A4832D-4A25-4C4D-BA1A-87B4DDF4E1FC}" destId="{3DF9DB11-AC0E-415A-9A9E-7CBED88B1812}" srcOrd="1" destOrd="0" presId="urn:microsoft.com/office/officeart/2005/8/layout/hList9"/>
    <dgm:cxn modelId="{F4CCC04A-B756-409A-98EC-BBB63F97AA8B}" srcId="{DD87A28C-E69E-4F9D-9BCF-D632285FE768}" destId="{843E7784-CC16-4884-A320-2008A12DD886}" srcOrd="0" destOrd="0" parTransId="{15EE6177-EBE4-4147-9EAB-67ABC811A855}" sibTransId="{9D3A4609-EE0A-410F-ABEB-FC56B207D4CB}"/>
    <dgm:cxn modelId="{71A52EBA-8768-4A0B-A507-AB3A383B0E67}" type="presOf" srcId="{6C8D1A32-62BC-4B7C-A415-DA1D74D05508}" destId="{6DCFBD52-7269-46C2-857B-04269AB05449}" srcOrd="0" destOrd="0" presId="urn:microsoft.com/office/officeart/2005/8/layout/hList9"/>
    <dgm:cxn modelId="{D5151941-17C8-4B7B-9E73-C95B5C9D8AAD}" type="presOf" srcId="{B628F4F6-1456-41DF-B50E-50CD34611771}" destId="{D23FC5F4-109B-4469-BAEF-F117F965E925}" srcOrd="1" destOrd="0" presId="urn:microsoft.com/office/officeart/2005/8/layout/hList9"/>
    <dgm:cxn modelId="{078470DD-D583-4BFC-AE1A-14120407887C}" type="presOf" srcId="{30A4832D-4A25-4C4D-BA1A-87B4DDF4E1FC}" destId="{C12883B5-5E87-4637-B369-F49135870288}" srcOrd="0" destOrd="0" presId="urn:microsoft.com/office/officeart/2005/8/layout/hList9"/>
    <dgm:cxn modelId="{93510E69-EBAD-484F-9612-04E32E181CFF}" type="presOf" srcId="{B628F4F6-1456-41DF-B50E-50CD34611771}" destId="{3CE9D9F3-1360-405A-8F22-B50B75D3BBBD}" srcOrd="0" destOrd="0" presId="urn:microsoft.com/office/officeart/2005/8/layout/hList9"/>
    <dgm:cxn modelId="{6125DBC0-0BA6-4302-A962-DF8FC83C1A35}" type="presParOf" srcId="{740357F5-ED81-4D8E-9D84-830317D18EFA}" destId="{E6E119A1-DFBC-444D-83B1-A80219060725}" srcOrd="0" destOrd="0" presId="urn:microsoft.com/office/officeart/2005/8/layout/hList9"/>
    <dgm:cxn modelId="{31C18FA4-33AD-44CD-A06F-7469F4386A48}" type="presParOf" srcId="{740357F5-ED81-4D8E-9D84-830317D18EFA}" destId="{775C3446-BCE0-45BA-8AF4-C4FA522AD0CE}" srcOrd="1" destOrd="0" presId="urn:microsoft.com/office/officeart/2005/8/layout/hList9"/>
    <dgm:cxn modelId="{D051B455-7650-40A9-B905-610F86F0398F}" type="presParOf" srcId="{775C3446-BCE0-45BA-8AF4-C4FA522AD0CE}" destId="{94E1D5AA-76B2-43E5-8F1C-F11E4BB5AB73}" srcOrd="0" destOrd="0" presId="urn:microsoft.com/office/officeart/2005/8/layout/hList9"/>
    <dgm:cxn modelId="{05A9BFEC-D924-406C-A1EA-674432AC198F}" type="presParOf" srcId="{775C3446-BCE0-45BA-8AF4-C4FA522AD0CE}" destId="{90393F66-6494-43E0-8B44-727592779199}" srcOrd="1" destOrd="0" presId="urn:microsoft.com/office/officeart/2005/8/layout/hList9"/>
    <dgm:cxn modelId="{93A7F340-AEE0-4B05-9FDF-2D439F33DCED}" type="presParOf" srcId="{90393F66-6494-43E0-8B44-727592779199}" destId="{3CE9D9F3-1360-405A-8F22-B50B75D3BBBD}" srcOrd="0" destOrd="0" presId="urn:microsoft.com/office/officeart/2005/8/layout/hList9"/>
    <dgm:cxn modelId="{A8E28947-FCB7-472A-AF00-81F3BFCBD162}" type="presParOf" srcId="{90393F66-6494-43E0-8B44-727592779199}" destId="{D23FC5F4-109B-4469-BAEF-F117F965E925}" srcOrd="1" destOrd="0" presId="urn:microsoft.com/office/officeart/2005/8/layout/hList9"/>
    <dgm:cxn modelId="{55365874-B8BF-41B1-B7B3-C058FF6F6772}" type="presParOf" srcId="{740357F5-ED81-4D8E-9D84-830317D18EFA}" destId="{AC9A9EF3-6875-46DF-B392-501D63435FC3}" srcOrd="2" destOrd="0" presId="urn:microsoft.com/office/officeart/2005/8/layout/hList9"/>
    <dgm:cxn modelId="{C7D9767E-F010-41AB-960E-C46A9372C626}" type="presParOf" srcId="{740357F5-ED81-4D8E-9D84-830317D18EFA}" destId="{6A43E88E-5D77-4898-813D-6A742245E84F}" srcOrd="3" destOrd="0" presId="urn:microsoft.com/office/officeart/2005/8/layout/hList9"/>
    <dgm:cxn modelId="{0813F433-CE04-4082-B5C0-B9A2A848FBA2}" type="presParOf" srcId="{740357F5-ED81-4D8E-9D84-830317D18EFA}" destId="{15EFF8D5-764E-47D8-A69B-9085B197A816}" srcOrd="4" destOrd="0" presId="urn:microsoft.com/office/officeart/2005/8/layout/hList9"/>
    <dgm:cxn modelId="{2B578723-2837-4816-8E0F-77658B2EC6B6}" type="presParOf" srcId="{740357F5-ED81-4D8E-9D84-830317D18EFA}" destId="{705FB636-6FEE-43BA-9D82-8A66082D9A88}" srcOrd="5" destOrd="0" presId="urn:microsoft.com/office/officeart/2005/8/layout/hList9"/>
    <dgm:cxn modelId="{613F6241-53AA-4ADB-8436-5DB453235315}" type="presParOf" srcId="{740357F5-ED81-4D8E-9D84-830317D18EFA}" destId="{0A0E76D5-F8E8-4AD1-B9FC-4AFC2E39120B}" srcOrd="6" destOrd="0" presId="urn:microsoft.com/office/officeart/2005/8/layout/hList9"/>
    <dgm:cxn modelId="{11E434FA-8892-4FC5-9786-4FE5AB5BF71A}" type="presParOf" srcId="{0A0E76D5-F8E8-4AD1-B9FC-4AFC2E39120B}" destId="{9F1C7E07-AAC8-468A-B8A5-607DF4706F79}" srcOrd="0" destOrd="0" presId="urn:microsoft.com/office/officeart/2005/8/layout/hList9"/>
    <dgm:cxn modelId="{D89BA43A-F4E5-4622-ABED-F2F60893F2FF}" type="presParOf" srcId="{0A0E76D5-F8E8-4AD1-B9FC-4AFC2E39120B}" destId="{010DFC7C-7424-4412-A889-E31B12FD46EF}" srcOrd="1" destOrd="0" presId="urn:microsoft.com/office/officeart/2005/8/layout/hList9"/>
    <dgm:cxn modelId="{EC9E9078-2913-482E-9853-6D60ADAC7CBE}" type="presParOf" srcId="{010DFC7C-7424-4412-A889-E31B12FD46EF}" destId="{C12883B5-5E87-4637-B369-F49135870288}" srcOrd="0" destOrd="0" presId="urn:microsoft.com/office/officeart/2005/8/layout/hList9"/>
    <dgm:cxn modelId="{E18D47AE-D843-4780-8B27-EAC93FB1A62A}" type="presParOf" srcId="{010DFC7C-7424-4412-A889-E31B12FD46EF}" destId="{3DF9DB11-AC0E-415A-9A9E-7CBED88B1812}" srcOrd="1" destOrd="0" presId="urn:microsoft.com/office/officeart/2005/8/layout/hList9"/>
    <dgm:cxn modelId="{4EE9FD7A-B596-4CAE-9C84-0DDA1992F9CF}" type="presParOf" srcId="{740357F5-ED81-4D8E-9D84-830317D18EFA}" destId="{80E8C49C-6299-4D21-BF51-83BE68F5F8E2}" srcOrd="7" destOrd="0" presId="urn:microsoft.com/office/officeart/2005/8/layout/hList9"/>
    <dgm:cxn modelId="{00F07182-2CD6-4022-AD6E-42744FB7BFA4}" type="presParOf" srcId="{740357F5-ED81-4D8E-9D84-830317D18EFA}" destId="{6DCFBD52-7269-46C2-857B-04269AB0544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28275-A4F0-41F6-8BF3-356B7588F19B}">
      <dsp:nvSpPr>
        <dsp:cNvPr id="0" name=""/>
        <dsp:cNvSpPr/>
      </dsp:nvSpPr>
      <dsp:spPr>
        <a:xfrm rot="16200000">
          <a:off x="777112" y="866251"/>
          <a:ext cx="3078828" cy="368213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01600" rIns="91440" bIns="10160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Кроме того, СОС АНК обеспечивают взаимодействие институтов гражданского общества и власти в любых конфигурациях и форматах, осуществляют общественный контроль реализации местными государственными органами мероприятий по социально-экономическому развитию на местах, а также проводят мониторинг проблем населения.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 rot="5400000">
        <a:off x="625781" y="1318228"/>
        <a:ext cx="3531814" cy="2778182"/>
      </dsp:txXfrm>
    </dsp:sp>
    <dsp:sp modelId="{4C738BB2-25C4-429B-A723-77962969BF7B}">
      <dsp:nvSpPr>
        <dsp:cNvPr id="0" name=""/>
        <dsp:cNvSpPr/>
      </dsp:nvSpPr>
      <dsp:spPr>
        <a:xfrm rot="5400000">
          <a:off x="5425522" y="1003714"/>
          <a:ext cx="3078828" cy="340721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Целью деятельности СОС АНК является консолидация усилий гражданских институтов, общественных, политических и иных объединений в деле укрепления общественного согласия, общенационального единства, также формирование и развитие казахстанской идентичности. </a:t>
          </a:r>
        </a:p>
        <a:p>
          <a:pPr lvl="0">
            <a:spcBef>
              <a:spcPct val="0"/>
            </a:spcBef>
          </a:pPr>
          <a:endParaRPr lang="ru-RU" sz="1600" kern="1200" dirty="0" smtClean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 rot="-5400000">
        <a:off x="5261331" y="1318229"/>
        <a:ext cx="3256888" cy="2778182"/>
      </dsp:txXfrm>
    </dsp:sp>
    <dsp:sp modelId="{9F547A16-EC5F-4944-B6F8-D4CCE17BFE97}">
      <dsp:nvSpPr>
        <dsp:cNvPr id="0" name=""/>
        <dsp:cNvSpPr/>
      </dsp:nvSpPr>
      <dsp:spPr>
        <a:xfrm>
          <a:off x="3519041" y="0"/>
          <a:ext cx="2242941" cy="224283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4417B-69D5-49C4-861A-6BDA6048E834}">
      <dsp:nvSpPr>
        <dsp:cNvPr id="0" name=""/>
        <dsp:cNvSpPr/>
      </dsp:nvSpPr>
      <dsp:spPr>
        <a:xfrm rot="10800000">
          <a:off x="3519041" y="3218167"/>
          <a:ext cx="2242941" cy="224283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9D9F3-1360-405A-8F22-B50B75D3BBBD}">
      <dsp:nvSpPr>
        <dsp:cNvPr id="0" name=""/>
        <dsp:cNvSpPr/>
      </dsp:nvSpPr>
      <dsp:spPr>
        <a:xfrm>
          <a:off x="890355" y="753002"/>
          <a:ext cx="3568666" cy="20726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Создание </a:t>
          </a:r>
          <a:r>
            <a:rPr lang="ru-RU" sz="15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условий и </a:t>
          </a:r>
          <a:r>
            <a:rPr lang="ru-RU" sz="15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создание  </a:t>
          </a:r>
          <a:r>
            <a:rPr lang="ru-RU" sz="15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площадки для обеспечения конструктивной дискуссии</a:t>
          </a:r>
          <a:r>
            <a:rPr lang="ru-RU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в политико-правовом поле по самым острым и волнующим проблемам.</a:t>
          </a:r>
          <a:endParaRPr lang="ru-RU" sz="1500" kern="1200" dirty="0"/>
        </a:p>
      </dsp:txBody>
      <dsp:txXfrm>
        <a:off x="1461342" y="753002"/>
        <a:ext cx="2997679" cy="2072652"/>
      </dsp:txXfrm>
    </dsp:sp>
    <dsp:sp modelId="{6A43E88E-5D77-4898-813D-6A742245E84F}">
      <dsp:nvSpPr>
        <dsp:cNvPr id="0" name=""/>
        <dsp:cNvSpPr/>
      </dsp:nvSpPr>
      <dsp:spPr>
        <a:xfrm>
          <a:off x="288029" y="72001"/>
          <a:ext cx="1263605" cy="1191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Первая</a:t>
          </a:r>
          <a:r>
            <a:rPr lang="ru-RU" sz="18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. </a:t>
          </a:r>
          <a:endParaRPr lang="ru-RU" sz="1800" kern="1200" dirty="0"/>
        </a:p>
      </dsp:txBody>
      <dsp:txXfrm>
        <a:off x="473080" y="246500"/>
        <a:ext cx="893503" cy="842556"/>
      </dsp:txXfrm>
    </dsp:sp>
    <dsp:sp modelId="{C12883B5-5E87-4637-B369-F49135870288}">
      <dsp:nvSpPr>
        <dsp:cNvPr id="0" name=""/>
        <dsp:cNvSpPr/>
      </dsp:nvSpPr>
      <dsp:spPr>
        <a:xfrm>
          <a:off x="5040571" y="792093"/>
          <a:ext cx="3568666" cy="20726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Аккумулирование всех позиций</a:t>
          </a:r>
          <a:r>
            <a:rPr lang="ru-RU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и разногласий участников и сторон дискуссии и </a:t>
          </a:r>
          <a:r>
            <a:rPr lang="ru-RU" sz="15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выработка общественного консенсуса по решению данной проблемы, либо подходам</a:t>
          </a:r>
          <a:r>
            <a:rPr lang="ru-RU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к такому решению.</a:t>
          </a:r>
        </a:p>
      </dsp:txBody>
      <dsp:txXfrm>
        <a:off x="5611558" y="792093"/>
        <a:ext cx="2997679" cy="2072652"/>
      </dsp:txXfrm>
    </dsp:sp>
    <dsp:sp modelId="{6DCFBD52-7269-46C2-857B-04269AB05449}">
      <dsp:nvSpPr>
        <dsp:cNvPr id="0" name=""/>
        <dsp:cNvSpPr/>
      </dsp:nvSpPr>
      <dsp:spPr>
        <a:xfrm>
          <a:off x="4536493" y="72001"/>
          <a:ext cx="1263605" cy="1191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Второе</a:t>
          </a:r>
          <a:r>
            <a:rPr lang="ru-RU" sz="18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. </a:t>
          </a:r>
        </a:p>
      </dsp:txBody>
      <dsp:txXfrm>
        <a:off x="4721544" y="246500"/>
        <a:ext cx="893503" cy="842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7A184-520F-48D4-8993-9D24076125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16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6AF7B-D8F7-4927-B09E-4D72428A6AFB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5550" y="2724150"/>
            <a:ext cx="268605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5550" y="3657600"/>
            <a:ext cx="2686050" cy="48577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7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53175" y="438150"/>
            <a:ext cx="2076450" cy="55816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3825" y="438150"/>
            <a:ext cx="6076950" cy="55816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1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12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3627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550" y="1752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5350" y="1752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26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1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17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23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2723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9121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825" y="438150"/>
            <a:ext cx="8305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752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436096" y="3356992"/>
            <a:ext cx="3707904" cy="1872208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СОВЕТЫ ОБЩЕСТВЕННОГО СОГЛАСИЯ  АССАМБЛЕИ НАРОДА КАЗАХСТАНА</a:t>
            </a: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информация за </a:t>
            </a: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квартал</a:t>
            </a:r>
            <a:r>
              <a:rPr lang="en-US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8226" y="1628800"/>
            <a:ext cx="4188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</a:rPr>
              <a:t> </a:t>
            </a:r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5543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81720" y="6505599"/>
            <a:ext cx="1872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г</a:t>
            </a:r>
            <a:r>
              <a:rPr lang="ru-RU" sz="1400" dirty="0" smtClean="0"/>
              <a:t>. Астана</a:t>
            </a:r>
            <a:r>
              <a:rPr lang="ru-RU" sz="1400" dirty="0"/>
              <a:t>, </a:t>
            </a:r>
            <a:r>
              <a:rPr lang="ru-RU" sz="1400" dirty="0" smtClean="0"/>
              <a:t>2018 </a:t>
            </a:r>
            <a:r>
              <a:rPr lang="ru-RU" sz="1400" dirty="0"/>
              <a:t>года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Актюбинская  область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1077" y="1937200"/>
            <a:ext cx="5732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443793"/>
              </p:ext>
            </p:extLst>
          </p:nvPr>
        </p:nvGraphicFramePr>
        <p:xfrm>
          <a:off x="107504" y="2060850"/>
          <a:ext cx="9036499" cy="4680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8167"/>
                <a:gridCol w="869406"/>
                <a:gridCol w="1384955"/>
                <a:gridCol w="1260287"/>
                <a:gridCol w="1384955"/>
                <a:gridCol w="957601"/>
                <a:gridCol w="975564"/>
                <a:gridCol w="975564"/>
              </a:tblGrid>
              <a:tr h="8781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0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vert="vert270" anchor="ctr"/>
                </a:tc>
              </a:tr>
              <a:tr h="23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1126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3555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</a:tr>
              <a:tr h="23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</a:tr>
              <a:tr h="23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Областной / городов Астана, Алматы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208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</a:tr>
              <a:tr h="23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896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</a:tr>
              <a:tr h="236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949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2349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</a:tr>
              <a:tr h="453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1" marR="5189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061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Алматинская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область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64125"/>
              </p:ext>
            </p:extLst>
          </p:nvPr>
        </p:nvGraphicFramePr>
        <p:xfrm>
          <a:off x="107504" y="1772815"/>
          <a:ext cx="9036496" cy="4968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1907"/>
                <a:gridCol w="961151"/>
                <a:gridCol w="1313759"/>
                <a:gridCol w="1117618"/>
                <a:gridCol w="1313759"/>
                <a:gridCol w="924830"/>
                <a:gridCol w="1061736"/>
                <a:gridCol w="1061736"/>
              </a:tblGrid>
              <a:tr h="9283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0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vert="vert270" anchor="ctr"/>
                </a:tc>
              </a:tr>
              <a:tr h="24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627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4209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648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1128555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185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Областной / городов Астана, Алматы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888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213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8960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499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Сельский/населенный пункт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252/340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2136/1700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252/340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1116272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15/13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9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2250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0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Атырауская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область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725186"/>
              </p:ext>
            </p:extLst>
          </p:nvPr>
        </p:nvGraphicFramePr>
        <p:xfrm>
          <a:off x="107503" y="1628799"/>
          <a:ext cx="8784976" cy="5040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4890"/>
                <a:gridCol w="1241354"/>
                <a:gridCol w="1315625"/>
                <a:gridCol w="1060987"/>
                <a:gridCol w="1315625"/>
                <a:gridCol w="880619"/>
                <a:gridCol w="1007938"/>
                <a:gridCol w="1007938"/>
              </a:tblGrid>
              <a:tr h="8597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5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vert="vert270" anchor="ctr"/>
                </a:tc>
              </a:tr>
              <a:tr h="23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723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6396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</a:tr>
              <a:tr h="23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640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</a:tr>
              <a:tr h="23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6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Областной / городов Астана, Алматы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455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</a:tr>
              <a:tr h="23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1696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</a:tr>
              <a:tr h="23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532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3065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</a:tr>
              <a:tr h="670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540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14" marR="5211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96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Восточно-Казахстанская область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059086"/>
              </p:ext>
            </p:extLst>
          </p:nvPr>
        </p:nvGraphicFramePr>
        <p:xfrm>
          <a:off x="107506" y="1772815"/>
          <a:ext cx="8784975" cy="5085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317"/>
                <a:gridCol w="641863"/>
                <a:gridCol w="960245"/>
                <a:gridCol w="802754"/>
                <a:gridCol w="1283161"/>
                <a:gridCol w="2251905"/>
                <a:gridCol w="722876"/>
                <a:gridCol w="675854"/>
              </a:tblGrid>
              <a:tr h="8542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4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vert="vert270" anchor="ctr"/>
                </a:tc>
              </a:tr>
              <a:tr h="312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chemeClr val="tx1"/>
                          </a:solidFill>
                          <a:effectLst/>
                        </a:rPr>
                        <a:t>284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1512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403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28364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188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</a:tr>
              <a:tr h="1131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Областной / городов Астана, Алматы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1953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в первом квартале областным советом решались вопросы планирования работы на 2018 год, велась информационная работа по продвижению Посланий Президента народу страны.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</a:tr>
              <a:tr h="312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1479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</a:tr>
              <a:tr h="312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9423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</a:tr>
              <a:tr h="312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chemeClr val="tx1"/>
                          </a:solidFill>
                          <a:effectLst/>
                        </a:rPr>
                        <a:t>255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1196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249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15478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</a:tr>
              <a:tr h="1012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 первом квартале Советами решались вопросы планирования работы на 2018 год, велась информационная работа по продвижению Посланий Президента народу страны.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9" marR="4729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151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Жамбылская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область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36002"/>
              </p:ext>
            </p:extLst>
          </p:nvPr>
        </p:nvGraphicFramePr>
        <p:xfrm>
          <a:off x="107503" y="1844824"/>
          <a:ext cx="8712970" cy="4752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0921"/>
                <a:gridCol w="938719"/>
                <a:gridCol w="990534"/>
                <a:gridCol w="1143574"/>
                <a:gridCol w="1024275"/>
                <a:gridCol w="1092963"/>
                <a:gridCol w="1195992"/>
                <a:gridCol w="1195992"/>
              </a:tblGrid>
              <a:tr h="8093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vert="vert270" anchor="ctr"/>
                </a:tc>
              </a:tr>
              <a:tr h="345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239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chemeClr val="tx1"/>
                          </a:solidFill>
                          <a:effectLst/>
                        </a:rPr>
                        <a:t>4 712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4 099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</a:tr>
              <a:tr h="21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</a:tr>
              <a:tr h="21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Областной / городов </a:t>
                      </a:r>
                      <a:r>
                        <a:rPr lang="kk-KZ" sz="1000" dirty="0">
                          <a:solidFill>
                            <a:schemeClr val="tx1"/>
                          </a:solidFill>
                          <a:effectLst/>
                        </a:rPr>
                        <a:t>ЗКО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</a:tr>
              <a:tr h="325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383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chemeClr val="tx1"/>
                          </a:solidFill>
                          <a:effectLst/>
                        </a:rPr>
                        <a:t>325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</a:tr>
              <a:tr h="315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3 557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2 190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</a:tr>
              <a:tr h="435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702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1 260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8" marR="5687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68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Западно-Казахстанская область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22242"/>
              </p:ext>
            </p:extLst>
          </p:nvPr>
        </p:nvGraphicFramePr>
        <p:xfrm>
          <a:off x="323529" y="1844826"/>
          <a:ext cx="8640958" cy="482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415"/>
                <a:gridCol w="991263"/>
                <a:gridCol w="1045944"/>
                <a:gridCol w="1207446"/>
                <a:gridCol w="1077735"/>
                <a:gridCol w="1077735"/>
                <a:gridCol w="944210"/>
                <a:gridCol w="944210"/>
              </a:tblGrid>
              <a:tr h="8797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5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vert="vert270" anchor="ctr"/>
                </a:tc>
              </a:tr>
              <a:tr h="348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177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1105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</a:tr>
              <a:tr h="219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</a:tr>
              <a:tr h="219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Областной / городов Жамбыл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</a:tr>
              <a:tr h="328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133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</a:tr>
              <a:tr h="318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854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185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</a:tr>
              <a:tr h="405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88" marR="5998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464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Карагандинская область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99090"/>
              </p:ext>
            </p:extLst>
          </p:nvPr>
        </p:nvGraphicFramePr>
        <p:xfrm>
          <a:off x="251517" y="1628799"/>
          <a:ext cx="8496946" cy="4824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5975"/>
                <a:gridCol w="896611"/>
                <a:gridCol w="1292787"/>
                <a:gridCol w="1042570"/>
                <a:gridCol w="1292787"/>
                <a:gridCol w="865332"/>
                <a:gridCol w="990442"/>
                <a:gridCol w="990442"/>
              </a:tblGrid>
              <a:tr h="9014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3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vert="vert270" anchor="ctr"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215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1529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495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19051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Областной / городов Астана, Алматы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4547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3038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195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1211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406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9306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485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2000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68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Костанайская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область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568414"/>
              </p:ext>
            </p:extLst>
          </p:nvPr>
        </p:nvGraphicFramePr>
        <p:xfrm>
          <a:off x="395536" y="1700809"/>
          <a:ext cx="8352928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960"/>
                <a:gridCol w="1001355"/>
                <a:gridCol w="1000788"/>
                <a:gridCol w="1222808"/>
                <a:gridCol w="1189959"/>
                <a:gridCol w="1124258"/>
                <a:gridCol w="722130"/>
                <a:gridCol w="645670"/>
              </a:tblGrid>
              <a:tr h="10609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4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vert="vert270" anchor="ctr"/>
                </a:tc>
              </a:tr>
              <a:tr h="388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        266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1926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706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 Более 28671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</a:tr>
              <a:tr h="453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u="sng">
                          <a:solidFill>
                            <a:schemeClr val="tx1"/>
                          </a:solidFill>
                          <a:effectLst/>
                        </a:rPr>
                        <a:t>Из них: </a:t>
                      </a: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Областной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</a:tr>
              <a:tr h="388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3033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</a:tr>
              <a:tr h="388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126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9229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</a:tr>
              <a:tr h="388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243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1666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537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16244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</a:tr>
              <a:tr h="388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Более 150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80" marR="53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253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Кызылординская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область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380489"/>
              </p:ext>
            </p:extLst>
          </p:nvPr>
        </p:nvGraphicFramePr>
        <p:xfrm>
          <a:off x="395534" y="1916831"/>
          <a:ext cx="8496946" cy="4418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5975"/>
                <a:gridCol w="896611"/>
                <a:gridCol w="1292786"/>
                <a:gridCol w="1042571"/>
                <a:gridCol w="1292786"/>
                <a:gridCol w="865333"/>
                <a:gridCol w="1834384"/>
                <a:gridCol w="146500"/>
              </a:tblGrid>
              <a:tr h="9723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1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vert="vert270" anchor="ctr"/>
                </a:tc>
              </a:tr>
              <a:tr h="26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1213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173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2738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6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785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Областной / городов Астана, Алматы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6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681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6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1017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1727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35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Мангистауская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область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201832"/>
              </p:ext>
            </p:extLst>
          </p:nvPr>
        </p:nvGraphicFramePr>
        <p:xfrm>
          <a:off x="395536" y="2132858"/>
          <a:ext cx="8424936" cy="4320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4981"/>
                <a:gridCol w="973145"/>
                <a:gridCol w="972594"/>
                <a:gridCol w="1486398"/>
                <a:gridCol w="1638228"/>
                <a:gridCol w="1949590"/>
              </a:tblGrid>
              <a:tr h="869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</a:tr>
              <a:tr h="43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447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470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</a:tr>
              <a:tr h="1289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Областной / городов Астана, Алматы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</a:tr>
              <a:tr h="43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</a:tr>
              <a:tr h="43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</a:tr>
              <a:tr h="43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158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</a:tr>
              <a:tr h="43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184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86" marR="5158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72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52600"/>
            <a:ext cx="8568952" cy="4267200"/>
          </a:xfrm>
        </p:spPr>
        <p:txBody>
          <a:bodyPr/>
          <a:lstStyle/>
          <a:p>
            <a:r>
              <a:rPr lang="ru-RU" dirty="0"/>
              <a:t>В целях обеспечения конкретных решений всех актуальных вопросов на местном уровне АНК развивает систему общественного контроля путем расширения возможностей граждан страны. Приоритетным механизмом АНК по взаимодействию населения, общества с органами власти являются Советы общественного согласия.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156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Павлодарская область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472749"/>
              </p:ext>
            </p:extLst>
          </p:nvPr>
        </p:nvGraphicFramePr>
        <p:xfrm>
          <a:off x="251522" y="1700809"/>
          <a:ext cx="8568950" cy="482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273"/>
                <a:gridCol w="896637"/>
                <a:gridCol w="1059975"/>
                <a:gridCol w="896637"/>
                <a:gridCol w="1141069"/>
                <a:gridCol w="1141645"/>
                <a:gridCol w="1141645"/>
                <a:gridCol w="1141069"/>
              </a:tblGrid>
              <a:tr h="8594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7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vert="vert270" anchor="ctr"/>
                </a:tc>
              </a:tr>
              <a:tr h="21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707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196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12148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</a:tr>
              <a:tr h="21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</a:tr>
              <a:tr h="21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Областной / городов Астана, Алматы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4300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</a:tr>
              <a:tr h="379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149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2155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</a:tr>
              <a:tr h="21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448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5418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</a:tr>
              <a:tr h="43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3" marR="5452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3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1727" y="332656"/>
            <a:ext cx="5878585" cy="576063"/>
          </a:xfrm>
        </p:spPr>
        <p:txBody>
          <a:bodyPr/>
          <a:lstStyle/>
          <a:p>
            <a:pPr algn="ctr"/>
            <a:r>
              <a:rPr lang="ru-RU" sz="1800" dirty="0" smtClean="0">
                <a:latin typeface="Arial" pitchFamily="34" charset="0"/>
                <a:cs typeface="Arial" pitchFamily="34" charset="0"/>
              </a:rPr>
              <a:t>Северо-Казахстанская область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444346"/>
              </p:ext>
            </p:extLst>
          </p:nvPr>
        </p:nvGraphicFramePr>
        <p:xfrm>
          <a:off x="323528" y="1772817"/>
          <a:ext cx="8640959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5060"/>
                <a:gridCol w="911807"/>
                <a:gridCol w="1314698"/>
                <a:gridCol w="1060241"/>
                <a:gridCol w="1314698"/>
                <a:gridCol w="879999"/>
                <a:gridCol w="1007228"/>
                <a:gridCol w="1007228"/>
              </a:tblGrid>
              <a:tr h="9014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3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vert="vert270" anchor="ctr"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891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184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11463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942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Областной / городов Астана, Алматы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564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7120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24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640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2743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  <a:tr h="485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1" marR="5389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401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Южно-Казахстанская область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137267"/>
              </p:ext>
            </p:extLst>
          </p:nvPr>
        </p:nvGraphicFramePr>
        <p:xfrm>
          <a:off x="251520" y="1916830"/>
          <a:ext cx="8640959" cy="4680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479"/>
                <a:gridCol w="1080120"/>
                <a:gridCol w="1091030"/>
                <a:gridCol w="1363787"/>
                <a:gridCol w="1091030"/>
                <a:gridCol w="905555"/>
                <a:gridCol w="1036479"/>
                <a:gridCol w="1036479"/>
              </a:tblGrid>
              <a:tr h="8326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7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vert="vert270" anchor="ctr"/>
                </a:tc>
              </a:tr>
              <a:tr h="224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203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1593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179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13 772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</a:tr>
              <a:tr h="224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304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</a:tr>
              <a:tr h="224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Областной / городов Астана, Алматы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707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</a:tr>
              <a:tr h="224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1163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</a:tr>
              <a:tr h="224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181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1295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11040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</a:tr>
              <a:tr h="448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558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29" marR="5252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31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70819"/>
            <a:ext cx="9144000" cy="53871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ü"/>
            </a:pPr>
            <a:endParaRPr 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ГЛАВНОЙ ЗАДАЧЕЙ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Ассамблеи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народа Казахстана (далее - АНК), как общенародного общественного института, является обеспечение общественного согласия и укрепления стабильности, а также повышение эффективности взаимодействия государственных и гражданских институтов общества в сфере межэтнических отношений. </a:t>
            </a:r>
            <a:endParaRPr lang="ru-RU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целях обеспечения конкретных решений всех актуальных вопросов на местном уровне АНК развивает систему общественного контроля путем расширения возможностей граждан страны. Приоритетным механизмом АНК по взаимодействию населения, общества с органами власти являются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Советы общественного согласия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Советы общественного согласия Ассамблеи народа Казахстана (далее – СОС АНК) – это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универсальная диалоговая площадка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для людей неодинаковых взглядов, порою противоположных, а также разных темпераментов и жизненных устоев. </a:t>
            </a:r>
            <a:endPara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 площадке СОС АНК обсуждаются любые актуальные проблемы населения, вырабатываются и принимаются конструктивные решения, осуществляются открытые и гласные обсуждения наиболее значимых проблем.</a:t>
            </a:r>
          </a:p>
        </p:txBody>
      </p:sp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70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61646124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660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68052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ДВЕ ГЛАВНЫЕ ЗАДАЧИ СОВЕТОВ ОБЩЕСТВЕННОГО СОГЛАСИЯ: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Ответственность 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системную работу советов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                                         </a:t>
            </a:r>
            <a:r>
              <a:rPr lang="ru-RU" sz="20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актуальность повестки </a:t>
            </a:r>
            <a:r>
              <a:rPr lang="ru-RU" sz="20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дня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персонально возлагается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на 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заведующих секретариатами  региональных ассамблей. </a:t>
            </a:r>
          </a:p>
          <a:p>
            <a:pPr marL="0" algn="just">
              <a:spcBef>
                <a:spcPts val="0"/>
              </a:spcBef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99472354"/>
              </p:ext>
            </p:extLst>
          </p:nvPr>
        </p:nvGraphicFramePr>
        <p:xfrm>
          <a:off x="107504" y="2564904"/>
          <a:ext cx="878497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024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9036496" cy="51571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Ежегодно под эгидой АНК проводится республиканский форум СОС АНК под председательством заместителя Председателя – Заведующего Секретариатом АНК АП РК и с участием депутатов Мажилиса Парламента РК, а также проводятся различные зональные заседания председателей СОС АНК по усилению роли Советов на местах.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 состоянию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квартал 2018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года на всей территории страны создано и действует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2 976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Советов общественного согласия, в том числе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на областном уровне и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в столице Астане и городе республиканского значения г. Алматы,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на городском,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172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на районном (включая районы крупных мегаполисов),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2 581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на сельском (аульном) уровне, на предприятиях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функционируют – </a:t>
            </a: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165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советов общественного согласия. </a:t>
            </a:r>
            <a:endParaRPr 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Общая количество членов СОС АНК на различных уровнях составляет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24 988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человек.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Актив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СОС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составляет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селах и аулах –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19 966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в городах -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615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в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районах –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2 447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областных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центрах–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551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на предприятиях – </a:t>
            </a: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1409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человек. </a:t>
            </a:r>
            <a:endParaRPr 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50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ород Астана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98104"/>
            <a:ext cx="8424936" cy="42672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323824"/>
              </p:ext>
            </p:extLst>
          </p:nvPr>
        </p:nvGraphicFramePr>
        <p:xfrm>
          <a:off x="107504" y="1844823"/>
          <a:ext cx="8928992" cy="4824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509"/>
                <a:gridCol w="1078432"/>
                <a:gridCol w="1223493"/>
                <a:gridCol w="1086582"/>
                <a:gridCol w="1223493"/>
                <a:gridCol w="901863"/>
                <a:gridCol w="1120810"/>
                <a:gridCol w="1120810"/>
              </a:tblGrid>
              <a:tr h="12214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8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vert="vert270" anchor="ctr"/>
                </a:tc>
              </a:tr>
              <a:tr h="328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183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</a:tr>
              <a:tr h="935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</a:tr>
              <a:tr h="640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399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ород Алматы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07904" y="2371012"/>
            <a:ext cx="5732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888675"/>
              </p:ext>
            </p:extLst>
          </p:nvPr>
        </p:nvGraphicFramePr>
        <p:xfrm>
          <a:off x="133614" y="2132856"/>
          <a:ext cx="8830874" cy="4196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927"/>
                <a:gridCol w="939570"/>
                <a:gridCol w="1354730"/>
                <a:gridCol w="1092526"/>
                <a:gridCol w="1354730"/>
                <a:gridCol w="906794"/>
                <a:gridCol w="1037899"/>
                <a:gridCol w="964698"/>
              </a:tblGrid>
              <a:tr h="11767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0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членов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населения на мероприятиях СОС АНК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решенных вопросов и проблем населения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vert="vert270" anchor="ctr"/>
                </a:tc>
              </a:tr>
              <a:tr h="339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251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4900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</a:tr>
              <a:tr h="339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</a:tr>
              <a:tr h="339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3000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</a:tr>
              <a:tr h="661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На предприятиях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1500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82" marR="5108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1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727" y="438150"/>
            <a:ext cx="6022601" cy="504825"/>
          </a:xfrm>
        </p:spPr>
        <p:txBody>
          <a:bodyPr/>
          <a:lstStyle/>
          <a:p>
            <a:pPr algn="ctr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Акмолинская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область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98104"/>
            <a:ext cx="8820472" cy="484326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rooakk.kz/upload/userfiles/image/MkqS3Y84AjiDCGhWK4rZ2cK9Y2Km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574"/>
            <a:ext cx="1394223" cy="138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322608"/>
              </p:ext>
            </p:extLst>
          </p:nvPr>
        </p:nvGraphicFramePr>
        <p:xfrm>
          <a:off x="107505" y="1916838"/>
          <a:ext cx="8856986" cy="4824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7797"/>
                <a:gridCol w="1106396"/>
                <a:gridCol w="1001578"/>
                <a:gridCol w="1164625"/>
                <a:gridCol w="1444137"/>
                <a:gridCol w="790199"/>
                <a:gridCol w="265536"/>
                <a:gridCol w="1106396"/>
                <a:gridCol w="720322"/>
              </a:tblGrid>
              <a:tr h="12911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Кол-во членов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реализованных мероприятий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Охват населения на мероприятиях СОС АНК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Кол-во решенных вопросов и проблем населения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Рекомендации госорганам и институтам гражданского общества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СОС АНК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Общее кол-во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из них реализованные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vert="vert270" anchor="ctr"/>
                </a:tc>
              </a:tr>
              <a:tr h="347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248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2 987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1061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8612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</a:tr>
              <a:tr h="347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>
                          <a:solidFill>
                            <a:schemeClr val="tx1"/>
                          </a:solidFill>
                          <a:effectLst/>
                        </a:rPr>
                        <a:t>Из них: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375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</a:tr>
              <a:tr h="347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Городской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1220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</a:tr>
              <a:tr h="347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Районный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291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</a:tr>
              <a:tr h="347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Сельский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228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2607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912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5000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55" marR="523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91341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powerpoint-template-24 15">
      <a:dk1>
        <a:srgbClr val="4D4D4D"/>
      </a:dk1>
      <a:lt1>
        <a:srgbClr val="FFFFFF"/>
      </a:lt1>
      <a:dk2>
        <a:srgbClr val="4D4D4D"/>
      </a:dk2>
      <a:lt2>
        <a:srgbClr val="4D8EBB"/>
      </a:lt2>
      <a:accent1>
        <a:srgbClr val="5893B8"/>
      </a:accent1>
      <a:accent2>
        <a:srgbClr val="93BAD6"/>
      </a:accent2>
      <a:accent3>
        <a:srgbClr val="FFFFFF"/>
      </a:accent3>
      <a:accent4>
        <a:srgbClr val="404040"/>
      </a:accent4>
      <a:accent5>
        <a:srgbClr val="B4C8D8"/>
      </a:accent5>
      <a:accent6>
        <a:srgbClr val="85A8C2"/>
      </a:accent6>
      <a:hlink>
        <a:srgbClr val="AECDE1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188D7"/>
        </a:lt2>
        <a:accent1>
          <a:srgbClr val="4C9CD2"/>
        </a:accent1>
        <a:accent2>
          <a:srgbClr val="84BEE6"/>
        </a:accent2>
        <a:accent3>
          <a:srgbClr val="FFFFFF"/>
        </a:accent3>
        <a:accent4>
          <a:srgbClr val="404040"/>
        </a:accent4>
        <a:accent5>
          <a:srgbClr val="B2CBE5"/>
        </a:accent5>
        <a:accent6>
          <a:srgbClr val="77ACD0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190F1"/>
        </a:lt2>
        <a:accent1>
          <a:srgbClr val="1FA4FF"/>
        </a:accent1>
        <a:accent2>
          <a:srgbClr val="21C5FF"/>
        </a:accent2>
        <a:accent3>
          <a:srgbClr val="FFFFFF"/>
        </a:accent3>
        <a:accent4>
          <a:srgbClr val="404040"/>
        </a:accent4>
        <a:accent5>
          <a:srgbClr val="ABCFFF"/>
        </a:accent5>
        <a:accent6>
          <a:srgbClr val="1DB2E7"/>
        </a:accent6>
        <a:hlink>
          <a:srgbClr val="21D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5BE2"/>
        </a:lt2>
        <a:accent1>
          <a:srgbClr val="1F84FF"/>
        </a:accent1>
        <a:accent2>
          <a:srgbClr val="21AAFF"/>
        </a:accent2>
        <a:accent3>
          <a:srgbClr val="FFFFFF"/>
        </a:accent3>
        <a:accent4>
          <a:srgbClr val="404040"/>
        </a:accent4>
        <a:accent5>
          <a:srgbClr val="ABC2FF"/>
        </a:accent5>
        <a:accent6>
          <a:srgbClr val="1D9AE7"/>
        </a:accent6>
        <a:hlink>
          <a:srgbClr val="21C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4A6E8"/>
        </a:lt2>
        <a:accent1>
          <a:srgbClr val="0C84F2"/>
        </a:accent1>
        <a:accent2>
          <a:srgbClr val="086BE2"/>
        </a:accent2>
        <a:accent3>
          <a:srgbClr val="FFFFFF"/>
        </a:accent3>
        <a:accent4>
          <a:srgbClr val="404040"/>
        </a:accent4>
        <a:accent5>
          <a:srgbClr val="AAC2F7"/>
        </a:accent5>
        <a:accent6>
          <a:srgbClr val="0660CD"/>
        </a:accent6>
        <a:hlink>
          <a:srgbClr val="0454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4BDE8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ED1313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FFCF01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4D8EBB"/>
        </a:lt2>
        <a:accent1>
          <a:srgbClr val="5893B8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4C8D8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1636</TotalTime>
  <Words>1838</Words>
  <Application>Microsoft Office PowerPoint</Application>
  <PresentationFormat>Экран (4:3)</PresentationFormat>
  <Paragraphs>979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powerpoint-template</vt:lpstr>
      <vt:lpstr>СОВЕТЫ ОБЩЕСТВЕННОГО СОГЛАСИЯ  АССАМБЛЕИ НАРОДА КАЗАХСТАНА  (информация за I квартал)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город Астана</vt:lpstr>
      <vt:lpstr>город Алматы</vt:lpstr>
      <vt:lpstr>Акмолинская область</vt:lpstr>
      <vt:lpstr>Актюбинская  область</vt:lpstr>
      <vt:lpstr>Алматинская область</vt:lpstr>
      <vt:lpstr>Атырауская область</vt:lpstr>
      <vt:lpstr>Восточно-Казахстанская область</vt:lpstr>
      <vt:lpstr>Жамбылская область</vt:lpstr>
      <vt:lpstr>Западно-Казахстанская область</vt:lpstr>
      <vt:lpstr>Карагандинская область</vt:lpstr>
      <vt:lpstr>Костанайская область</vt:lpstr>
      <vt:lpstr>Кызылординская область</vt:lpstr>
      <vt:lpstr>Мангистауская область</vt:lpstr>
      <vt:lpstr>Павлодарская область</vt:lpstr>
      <vt:lpstr>Северо-Казахстанская область</vt:lpstr>
      <vt:lpstr>Южно-Казахстанская область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Admin</dc:creator>
  <cp:lastModifiedBy>Балжан</cp:lastModifiedBy>
  <cp:revision>71</cp:revision>
  <cp:lastPrinted>2016-06-30T03:26:49Z</cp:lastPrinted>
  <dcterms:created xsi:type="dcterms:W3CDTF">2016-06-29T16:02:18Z</dcterms:created>
  <dcterms:modified xsi:type="dcterms:W3CDTF">2018-05-17T11:06:09Z</dcterms:modified>
</cp:coreProperties>
</file>